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4"/>
  </p:sldMasterIdLst>
  <p:handoutMasterIdLst>
    <p:handoutMasterId r:id="rId31"/>
  </p:handoutMasterIdLst>
  <p:sldIdLst>
    <p:sldId id="273" r:id="rId5"/>
    <p:sldId id="274" r:id="rId6"/>
    <p:sldId id="283" r:id="rId7"/>
    <p:sldId id="275" r:id="rId8"/>
    <p:sldId id="284" r:id="rId9"/>
    <p:sldId id="285" r:id="rId10"/>
    <p:sldId id="257" r:id="rId11"/>
    <p:sldId id="256" r:id="rId12"/>
    <p:sldId id="258" r:id="rId13"/>
    <p:sldId id="262" r:id="rId14"/>
    <p:sldId id="263" r:id="rId15"/>
    <p:sldId id="264" r:id="rId16"/>
    <p:sldId id="271" r:id="rId17"/>
    <p:sldId id="259" r:id="rId18"/>
    <p:sldId id="272" r:id="rId19"/>
    <p:sldId id="280" r:id="rId20"/>
    <p:sldId id="281" r:id="rId21"/>
    <p:sldId id="270" r:id="rId22"/>
    <p:sldId id="265" r:id="rId23"/>
    <p:sldId id="276" r:id="rId24"/>
    <p:sldId id="277" r:id="rId25"/>
    <p:sldId id="278" r:id="rId26"/>
    <p:sldId id="279" r:id="rId27"/>
    <p:sldId id="282" r:id="rId28"/>
    <p:sldId id="260" r:id="rId29"/>
    <p:sldId id="261" r:id="rId3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9620" autoAdjust="0"/>
  </p:normalViewPr>
  <p:slideViewPr>
    <p:cSldViewPr snapToGrid="0" snapToObjects="1"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F2FC0FF-E17E-408A-A7FE-FFDF685940E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6699D44-9FA7-4106-A286-F1DCB436A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56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BB92216-B668-E94D-8A88-CE678378BE3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6CBE2FB5-80F2-8A48-9F8F-D0F2570DC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Steps: Introduce E&amp;M with Video; Explorer learning registration; Ready, Set, Gizmo! </a:t>
            </a:r>
          </a:p>
          <a:p>
            <a:endParaRPr lang="en-US" dirty="0"/>
          </a:p>
          <a:p>
            <a:r>
              <a:rPr lang="en-US" dirty="0" smtClean="0"/>
              <a:t>Do Now: What do you know about electrons, protons and current? </a:t>
            </a:r>
          </a:p>
          <a:p>
            <a:endParaRPr lang="en-US" dirty="0"/>
          </a:p>
          <a:p>
            <a:r>
              <a:rPr lang="en-US" dirty="0" smtClean="0"/>
              <a:t>Homework: None – yet…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Tuesday, April 10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Even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15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properties of electric charge: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r>
              <a:rPr lang="en-US" dirty="0" smtClean="0"/>
              <a:t>Two types of charge carriers: protons (positive) and electrons (negative). Their charge is </a:t>
            </a:r>
            <a:r>
              <a:rPr lang="en-US" i="1" u="sng" dirty="0" smtClean="0">
                <a:solidFill>
                  <a:srgbClr val="0000FF"/>
                </a:solidFill>
              </a:rPr>
              <a:t>conserved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i="1" u="sng" dirty="0" smtClean="0">
                <a:solidFill>
                  <a:srgbClr val="0000FF"/>
                </a:solidFill>
              </a:rPr>
              <a:t>quantized</a:t>
            </a:r>
            <a:r>
              <a:rPr lang="en-US" dirty="0" smtClean="0"/>
              <a:t>. 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Question 1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What is the charge/mass of a proton? An electron? Include units!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Question 2:</a:t>
            </a:r>
            <a:r>
              <a:rPr lang="en-US" dirty="0" smtClean="0"/>
              <a:t> Who figured this out? How?</a:t>
            </a:r>
          </a:p>
          <a:p>
            <a:r>
              <a:rPr lang="en-US" dirty="0" smtClean="0"/>
              <a:t>There are two types of materials: </a:t>
            </a:r>
            <a:r>
              <a:rPr lang="en-US" i="1" u="sng" dirty="0" smtClean="0">
                <a:solidFill>
                  <a:srgbClr val="0000FF"/>
                </a:solidFill>
              </a:rPr>
              <a:t>conductors</a:t>
            </a:r>
            <a:r>
              <a:rPr lang="en-US" b="1" i="1" dirty="0" smtClean="0"/>
              <a:t> </a:t>
            </a:r>
            <a:r>
              <a:rPr lang="en-US" dirty="0" smtClean="0"/>
              <a:t>and </a:t>
            </a:r>
            <a:r>
              <a:rPr lang="en-US" i="1" u="sng" dirty="0" smtClean="0">
                <a:solidFill>
                  <a:srgbClr val="0000FF"/>
                </a:solidFill>
              </a:rPr>
              <a:t>insulators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Three ways to charge an object: </a:t>
            </a:r>
            <a:r>
              <a:rPr lang="en-US" i="1" u="sng" dirty="0" smtClean="0">
                <a:solidFill>
                  <a:srgbClr val="0000FF"/>
                </a:solidFill>
              </a:rPr>
              <a:t>contact</a:t>
            </a:r>
            <a:r>
              <a:rPr lang="en-US" dirty="0" smtClean="0"/>
              <a:t>, </a:t>
            </a:r>
            <a:r>
              <a:rPr lang="en-US" i="1" u="sng" dirty="0" smtClean="0">
                <a:solidFill>
                  <a:srgbClr val="0000FF"/>
                </a:solidFill>
              </a:rPr>
              <a:t>induction</a:t>
            </a:r>
            <a:r>
              <a:rPr lang="en-US" dirty="0" smtClean="0"/>
              <a:t> and </a:t>
            </a:r>
            <a:r>
              <a:rPr lang="en-US" i="1" u="sng" dirty="0" smtClean="0">
                <a:solidFill>
                  <a:srgbClr val="0000FF"/>
                </a:solidFill>
              </a:rPr>
              <a:t>polarization</a:t>
            </a:r>
            <a:r>
              <a:rPr lang="en-US" dirty="0" smtClean="0"/>
              <a:t>. 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Question 3:</a:t>
            </a:r>
            <a:r>
              <a:rPr lang="en-US" dirty="0" smtClean="0"/>
              <a:t> What methods of charging work for what materials?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 force and </a:t>
            </a:r>
            <a:br>
              <a:rPr lang="en-US" dirty="0" smtClean="0"/>
            </a:br>
            <a:r>
              <a:rPr lang="en-US" dirty="0" smtClean="0"/>
              <a:t>Coulomb’s Law: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609416"/>
                <a:ext cx="7687673" cy="484632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Coulomb’s Law describes the FORCE generated by two electric charges separated by a distance: </a:t>
                </a:r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r>
                        <a:rPr lang="en-US" b="0" i="1" baseline="-25000" smtClean="0">
                          <a:latin typeface="Cambria Math"/>
                        </a:rPr>
                        <m:t>𝑒𝑙𝑒𝑐𝑡𝑟𝑖𝑐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𝑘𝐶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baseline="3000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  <a:cs typeface="Times New Roman"/>
                  </a:rPr>
                  <a:t>Question 4:</a:t>
                </a:r>
                <a:r>
                  <a:rPr lang="en-US" u="sng" dirty="0" smtClean="0">
                    <a:cs typeface="Times New Roman"/>
                  </a:rPr>
                  <a:t> </a:t>
                </a:r>
                <a:r>
                  <a:rPr lang="en-US" dirty="0" smtClean="0">
                    <a:cs typeface="Times New Roman"/>
                  </a:rPr>
                  <a:t>What do each of these variables stand for? What are the units?</a:t>
                </a:r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  <a:cs typeface="Times New Roman"/>
                  </a:rPr>
                  <a:t>Question 5: </a:t>
                </a:r>
                <a:r>
                  <a:rPr lang="en-US" dirty="0" smtClean="0">
                    <a:cs typeface="Times New Roman"/>
                  </a:rPr>
                  <a:t>Write a word problem for your new equation! (Check out the book if you need some examples.)  </a:t>
                </a:r>
              </a:p>
              <a:p>
                <a:r>
                  <a:rPr lang="en-US" dirty="0" smtClean="0">
                    <a:cs typeface="Times New Roman"/>
                  </a:rPr>
                  <a:t>Electric Force is a </a:t>
                </a:r>
                <a:r>
                  <a:rPr lang="en-US" i="1" u="sng" dirty="0" smtClean="0">
                    <a:solidFill>
                      <a:srgbClr val="0000FF"/>
                    </a:solidFill>
                    <a:cs typeface="Times New Roman"/>
                  </a:rPr>
                  <a:t>field force</a:t>
                </a:r>
                <a:r>
                  <a:rPr lang="en-US" dirty="0" smtClean="0">
                    <a:cs typeface="Times New Roman"/>
                  </a:rPr>
                  <a:t>, much like gravity. </a:t>
                </a:r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  <a:cs typeface="Times New Roman"/>
                  </a:rPr>
                  <a:t>Question 6:</a:t>
                </a:r>
                <a:r>
                  <a:rPr lang="en-US" u="sng" dirty="0" smtClean="0">
                    <a:cs typeface="Times New Roman"/>
                  </a:rPr>
                  <a:t> </a:t>
                </a:r>
                <a:r>
                  <a:rPr lang="en-US" dirty="0" smtClean="0">
                    <a:cs typeface="Times New Roman"/>
                  </a:rPr>
                  <a:t>Which field force is stronger, gravity or electric force? What do they have in common?</a:t>
                </a:r>
              </a:p>
              <a:p>
                <a:pPr lvl="1"/>
                <a:endParaRPr lang="en-US" u="sng" dirty="0" smtClean="0">
                  <a:cs typeface="Times New Roman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609416"/>
                <a:ext cx="7687673" cy="4846320"/>
              </a:xfrm>
              <a:blipFill rotWithShape="1">
                <a:blip r:embed="rId2"/>
                <a:stretch>
                  <a:fillRect l="-476" t="-1132" r="-2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Electric Field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 </a:t>
                </a:r>
                <a:r>
                  <a:rPr lang="en-US" i="1" u="sng" dirty="0" smtClean="0">
                    <a:solidFill>
                      <a:srgbClr val="0000FF"/>
                    </a:solidFill>
                  </a:rPr>
                  <a:t>electric field</a:t>
                </a:r>
                <a:r>
                  <a:rPr lang="en-US" dirty="0" smtClean="0"/>
                  <a:t> is represented with the following equation which supposes that a small, positive test charge (</a:t>
                </a:r>
                <a:r>
                  <a:rPr lang="en-US" i="1" dirty="0" smtClean="0"/>
                  <a:t>q</a:t>
                </a:r>
                <a:r>
                  <a:rPr lang="en-US" i="1" baseline="-25000" dirty="0" smtClean="0"/>
                  <a:t>0</a:t>
                </a:r>
                <a:r>
                  <a:rPr lang="en-US" dirty="0" smtClean="0"/>
                  <a:t>) is brought in to test the strength of the field made by </a:t>
                </a:r>
                <a:r>
                  <a:rPr lang="en-US" i="1" dirty="0" smtClean="0"/>
                  <a:t>q</a:t>
                </a:r>
                <a:r>
                  <a:rPr lang="en-US" dirty="0" smtClean="0"/>
                  <a:t>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𝑒𝑙𝑒𝑐𝑡𝑟𝑖𝑐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box>
                      <m:r>
                        <a:rPr lang="en-US" b="0" i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US" b="0" i="1" baseline="3000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7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:</a:t>
                </a:r>
                <a:r>
                  <a:rPr lang="en-US" dirty="0" smtClean="0"/>
                  <a:t> What is the equation for the electric field strength from a point charge? </a:t>
                </a: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i="1" u="sng" dirty="0" smtClean="0">
                    <a:solidFill>
                      <a:srgbClr val="0000FF"/>
                    </a:solidFill>
                  </a:rPr>
                  <a:t>Electric field lines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dirty="0" smtClean="0"/>
                  <a:t>always point from a positive charge to the negative charge. </a:t>
                </a:r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8:</a:t>
                </a:r>
                <a:r>
                  <a:rPr lang="en-US" dirty="0" smtClean="0"/>
                  <a:t> Draw the electric field lines for a:</a:t>
                </a:r>
              </a:p>
              <a:p>
                <a:pPr marL="987552" lvl="2" indent="-457200">
                  <a:buFont typeface="+mj-lt"/>
                  <a:buAutoNum type="alphaLcParenR"/>
                </a:pPr>
                <a:r>
                  <a:rPr lang="en-US" dirty="0" smtClean="0"/>
                  <a:t>+3 C charge and a -6 C charge at a distance, </a:t>
                </a:r>
                <a:r>
                  <a:rPr lang="en-US" i="1" dirty="0" err="1" smtClean="0"/>
                  <a:t>r</a:t>
                </a:r>
                <a:r>
                  <a:rPr lang="en-US" dirty="0" smtClean="0"/>
                  <a:t>. </a:t>
                </a:r>
              </a:p>
              <a:p>
                <a:pPr marL="987552" lvl="2" indent="-457200">
                  <a:buFont typeface="+mj-lt"/>
                  <a:buAutoNum type="alphaLcParenR"/>
                </a:pPr>
                <a:r>
                  <a:rPr lang="en-US" dirty="0" smtClean="0"/>
                  <a:t>+3 C charge and a +6 C charge at a distance, </a:t>
                </a:r>
                <a:r>
                  <a:rPr lang="en-US" i="1" dirty="0" err="1" smtClean="0"/>
                  <a:t>r</a:t>
                </a:r>
                <a:r>
                  <a:rPr lang="en-US" i="1" dirty="0" smtClean="0"/>
                  <a:t>.</a:t>
                </a:r>
                <a:r>
                  <a:rPr lang="en-US" dirty="0" smtClean="0"/>
                  <a:t> </a:t>
                </a:r>
              </a:p>
              <a:p>
                <a:pPr lvl="2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05" t="-2013" r="-421" b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thing…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Conductors in </a:t>
            </a:r>
            <a:r>
              <a:rPr lang="en-US" i="1" u="sng" dirty="0" smtClean="0">
                <a:solidFill>
                  <a:srgbClr val="0000FF"/>
                </a:solidFill>
              </a:rPr>
              <a:t>electrostatic equilibrium </a:t>
            </a:r>
            <a:r>
              <a:rPr lang="en-US" dirty="0" smtClean="0"/>
              <a:t>follow four main rules: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The E-field is zero inside the conductor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Any excess charge is on the surface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The E-field just outside the conductor is perpendicular to the surface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If the surface is irregular, the majority of the charge will be at the sharp points. </a:t>
            </a:r>
          </a:p>
          <a:p>
            <a:pPr marL="749808" lvl="1" indent="-457200"/>
            <a:r>
              <a:rPr lang="en-US" u="sng" dirty="0" smtClean="0">
                <a:solidFill>
                  <a:srgbClr val="FF0000"/>
                </a:solidFill>
              </a:rPr>
              <a:t>Question 9</a:t>
            </a:r>
            <a:r>
              <a:rPr lang="en-US" dirty="0" smtClean="0"/>
              <a:t>: Draw this for both a sphere and an irregular shape of your choice. </a:t>
            </a:r>
          </a:p>
          <a:p>
            <a:pPr marL="749808" lvl="1" indent="-4572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685" y="3200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18:</a:t>
            </a:r>
            <a:br>
              <a:rPr lang="en-US" dirty="0" smtClean="0"/>
            </a:br>
            <a:r>
              <a:rPr lang="en-US" dirty="0" smtClean="0"/>
              <a:t>Electrical energy and capacitance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Define and compute electrical potential energy for various charge distributions</a:t>
            </a:r>
          </a:p>
          <a:p>
            <a:pPr lvl="1"/>
            <a:r>
              <a:rPr lang="en-US" dirty="0" smtClean="0"/>
              <a:t>Distinguish between electrical potential energy, electric potential and potential difference</a:t>
            </a:r>
          </a:p>
          <a:p>
            <a:pPr lvl="1"/>
            <a:r>
              <a:rPr lang="en-US" dirty="0" smtClean="0"/>
              <a:t>Calculate the capacitance of various devices and how much energy is stored in a capacitor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Electrical Potential Energy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There are two equations for </a:t>
                </a:r>
                <a:r>
                  <a:rPr lang="en-US" i="1" u="sng" dirty="0" smtClean="0">
                    <a:solidFill>
                      <a:srgbClr val="0070C0"/>
                    </a:solidFill>
                  </a:rPr>
                  <a:t>electric potential energy:</a:t>
                </a:r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 smtClean="0"/>
                  <a:t>In a uniform electric field:</a:t>
                </a:r>
              </a:p>
              <a:p>
                <a:pPr marL="292608" lvl="1" indent="0" algn="ctr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𝑃𝐸</m:t>
                    </m:r>
                    <m:r>
                      <a:rPr lang="en-US" b="0" i="1" baseline="-25000" smtClean="0">
                        <a:latin typeface="Cambria Math"/>
                      </a:rPr>
                      <m:t>𝑒𝑙𝑒𝑐𝑡𝑟𝑖𝑐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r>
                      <a:rPr lang="en-US" b="0" i="1" smtClean="0">
                        <a:latin typeface="Cambria Math"/>
                      </a:rPr>
                      <m:t>𝑞𝐸𝑑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For a pair of charges:</a:t>
                </a:r>
              </a:p>
              <a:p>
                <a:pPr marL="292608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baseline="-25000" smtClean="0">
                          <a:latin typeface="Cambria Math"/>
                        </a:rPr>
                        <m:t>𝑒𝑙𝑒𝑐𝑡𝑟𝑖𝑐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𝑘𝐶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10: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/>
                  <a:t>What do each of the variables stand for? What are their units? </a:t>
                </a:r>
                <a:endParaRPr lang="en-US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05" t="-1132" r="-1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the difference? </a:t>
            </a:r>
            <a:r>
              <a:rPr lang="en-US" sz="2200" dirty="0" smtClean="0"/>
              <a:t>(between all the potential, of course!)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9416"/>
                <a:ext cx="7712242" cy="52485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It is important to understand the difference between </a:t>
                </a:r>
                <a:r>
                  <a:rPr lang="en-US" i="1" u="sng" dirty="0" smtClean="0">
                    <a:solidFill>
                      <a:srgbClr val="0070C0"/>
                    </a:solidFill>
                  </a:rPr>
                  <a:t>electric potential</a:t>
                </a:r>
                <a:r>
                  <a:rPr lang="en-US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 smtClean="0"/>
                  <a:t>and </a:t>
                </a:r>
                <a:r>
                  <a:rPr lang="en-US" i="1" u="sng" dirty="0" smtClean="0">
                    <a:solidFill>
                      <a:srgbClr val="0070C0"/>
                    </a:solidFill>
                  </a:rPr>
                  <a:t>potential difference</a:t>
                </a:r>
                <a:r>
                  <a:rPr lang="en-US" dirty="0" smtClean="0"/>
                  <a:t>. </a:t>
                </a:r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11</a:t>
                </a:r>
                <a:r>
                  <a:rPr lang="en-US" dirty="0" smtClean="0"/>
                  <a:t>: What is this difference? (Explain in your own words!)</a:t>
                </a:r>
              </a:p>
              <a:p>
                <a:r>
                  <a:rPr lang="en-US" dirty="0" smtClean="0"/>
                  <a:t>There are three equations for potential difference. </a:t>
                </a:r>
              </a:p>
              <a:p>
                <a:pPr lvl="1"/>
                <a:r>
                  <a:rPr lang="en-US" dirty="0" smtClean="0"/>
                  <a:t>General: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𝑃𝐸𝑒𝑙𝑒𝑐</m:t>
                        </m:r>
                        <m:r>
                          <a:rPr lang="en-US" b="0" i="1" baseline="-25000" smtClean="0">
                            <a:latin typeface="Cambria Math"/>
                            <a:ea typeface="Cambria Math"/>
                          </a:rPr>
                          <m:t>𝑡𝑟𝑖𝑐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In a uniform electric field: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 </m:t>
                    </m:r>
                  </m:oMath>
                </a14:m>
                <a:r>
                  <a:rPr lang="en-US" dirty="0" smtClean="0"/>
                  <a:t>- </a:t>
                </a:r>
                <a:r>
                  <a:rPr lang="en-US" i="1" dirty="0" err="1" smtClean="0"/>
                  <a:t>E∆d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Between a point charge and a point charge at infinity: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𝑘𝐶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12:</a:t>
                </a:r>
                <a:r>
                  <a:rPr lang="en-US" dirty="0" smtClean="0"/>
                  <a:t> What do each of the terms mean? What are their units?</a:t>
                </a:r>
                <a:endParaRPr lang="en-US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9416"/>
                <a:ext cx="7712242" cy="5248584"/>
              </a:xfrm>
              <a:blipFill rotWithShape="1">
                <a:blip r:embed="rId2"/>
                <a:stretch>
                  <a:fillRect l="-474" t="-1858" r="-1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43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702" y="52518"/>
            <a:ext cx="7239000" cy="1143000"/>
          </a:xfrm>
        </p:spPr>
        <p:txBody>
          <a:bodyPr/>
          <a:lstStyle/>
          <a:p>
            <a:r>
              <a:rPr lang="en-US" dirty="0" smtClean="0"/>
              <a:t>Capacitance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311442"/>
                <a:ext cx="7688179" cy="554655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i="1" u="sng" dirty="0" smtClean="0">
                    <a:solidFill>
                      <a:srgbClr val="0070C0"/>
                    </a:solidFill>
                  </a:rPr>
                  <a:t>Capacitance</a:t>
                </a:r>
                <a:r>
                  <a:rPr lang="en-US" dirty="0" smtClean="0"/>
                  <a:t> is used in a lot of electric circuits, from cars to radios. The most general equation that represents it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In some cases, capacitance takes place in a </a:t>
                </a:r>
                <a:r>
                  <a:rPr lang="en-US" i="1" u="sng" dirty="0" smtClean="0">
                    <a:solidFill>
                      <a:srgbClr val="0070C0"/>
                    </a:solidFill>
                  </a:rPr>
                  <a:t>vacuum</a:t>
                </a:r>
                <a:r>
                  <a:rPr lang="en-US" dirty="0" smtClean="0"/>
                  <a:t>. That is defined as: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en-US" b="0" i="1" baseline="-25000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13: </a:t>
                </a:r>
                <a:r>
                  <a:rPr lang="en-US" dirty="0" smtClean="0"/>
                  <a:t>What is capacitance dependent on? </a:t>
                </a:r>
              </a:p>
              <a:p>
                <a:pPr lvl="1"/>
                <a:r>
                  <a:rPr lang="en-US" u="sng" dirty="0" smtClean="0">
                    <a:solidFill>
                      <a:srgbClr val="FF0000"/>
                    </a:solidFill>
                  </a:rPr>
                  <a:t>Question 14: </a:t>
                </a:r>
                <a:r>
                  <a:rPr lang="en-US" dirty="0" smtClean="0"/>
                  <a:t>How do you use a capacitor in a circuit?</a:t>
                </a:r>
              </a:p>
              <a:p>
                <a:r>
                  <a:rPr lang="en-US" dirty="0" smtClean="0"/>
                  <a:t>You can relate the electric potential of a circuit to the capacitance though: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𝑃𝐸</m:t>
                      </m:r>
                      <m:r>
                        <a:rPr lang="en-US" b="0" i="1" baseline="-25000" smtClean="0">
                          <a:latin typeface="Cambria Math"/>
                        </a:rPr>
                        <m:t>𝑒𝑙𝑒𝑐𝑡𝑟𝑖𝑐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u="sng" dirty="0">
                    <a:solidFill>
                      <a:srgbClr val="FF0000"/>
                    </a:solidFill>
                  </a:rPr>
                  <a:t>Question </a:t>
                </a:r>
                <a:r>
                  <a:rPr lang="en-US" u="sng" dirty="0" smtClean="0">
                    <a:solidFill>
                      <a:srgbClr val="FF0000"/>
                    </a:solidFill>
                  </a:rPr>
                  <a:t>15: </a:t>
                </a:r>
                <a:r>
                  <a:rPr lang="en-US" dirty="0"/>
                  <a:t>What do each of the variables in these </a:t>
                </a:r>
                <a:r>
                  <a:rPr lang="en-US" dirty="0" smtClean="0"/>
                  <a:t>3 </a:t>
                </a:r>
                <a:r>
                  <a:rPr lang="en-US" dirty="0"/>
                  <a:t>equations stand for? What are their units?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311442"/>
                <a:ext cx="7688179" cy="5546558"/>
              </a:xfrm>
              <a:blipFill rotWithShape="1">
                <a:blip r:embed="rId2"/>
                <a:stretch>
                  <a:fillRect l="-317" t="-1538" r="-2220" b="-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37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Bookwork Set #1: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599876"/>
              </p:ext>
            </p:extLst>
          </p:nvPr>
        </p:nvGraphicFramePr>
        <p:xfrm>
          <a:off x="457200" y="1609725"/>
          <a:ext cx="7239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Page: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Number: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2a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18A: 2; SR: 1,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672" y="5146209"/>
            <a:ext cx="2282387" cy="1711790"/>
          </a:xfrm>
          <a:prstGeom prst="rect">
            <a:avLst/>
          </a:prstGeom>
          <a:effectLst/>
          <a:scene3d>
            <a:camera prst="orthographicFront">
              <a:rot lat="0" lon="21299999" rev="0"/>
            </a:camera>
            <a:lightRig rig="threePt" dir="t"/>
          </a:scene3d>
        </p:spPr>
      </p:pic>
      <p:sp>
        <p:nvSpPr>
          <p:cNvPr id="4" name="Rectangle 3"/>
          <p:cNvSpPr/>
          <p:nvPr/>
        </p:nvSpPr>
        <p:spPr>
          <a:xfrm rot="20923679">
            <a:off x="66792" y="1312735"/>
            <a:ext cx="7733180" cy="1446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All of this must be done in your own words!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44873" cy="908769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Assignment Set #1: Chapters 17 &amp; 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b="0" dirty="0" smtClean="0"/>
              <a:t>Due by E.O.C. Tuesday, April 17</a:t>
            </a:r>
            <a:r>
              <a:rPr lang="en-US" sz="2222" b="0" baseline="30000" dirty="0" smtClean="0"/>
              <a:t>th</a:t>
            </a:r>
            <a:r>
              <a:rPr lang="en-US" sz="2222" b="0" dirty="0" smtClean="0"/>
              <a:t>/Wednesday, April 18</a:t>
            </a:r>
            <a:r>
              <a:rPr lang="en-US" sz="2222" b="0" baseline="30000" dirty="0" smtClean="0"/>
              <a:t>th</a:t>
            </a:r>
            <a:r>
              <a:rPr lang="en-US" sz="2222" b="0" dirty="0" smtClean="0"/>
              <a:t> </a:t>
            </a:r>
            <a:endParaRPr lang="en-US" sz="2222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43803"/>
            <a:ext cx="7267820" cy="3514196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chemeClr val="accent2"/>
              </a:buClr>
              <a:buFont typeface="+mj-lt"/>
              <a:buAutoNum type="arabicPeriod"/>
            </a:pPr>
            <a:r>
              <a:rPr lang="en-US" dirty="0" smtClean="0"/>
              <a:t>Answer all “</a:t>
            </a:r>
            <a:r>
              <a:rPr lang="en-US" u="sng" dirty="0" smtClean="0">
                <a:solidFill>
                  <a:srgbClr val="FF0000"/>
                </a:solidFill>
              </a:rPr>
              <a:t>Questions</a:t>
            </a:r>
            <a:r>
              <a:rPr lang="en-US" dirty="0" smtClean="0"/>
              <a:t>” in your </a:t>
            </a:r>
            <a:r>
              <a:rPr lang="en-US" i="1" dirty="0" smtClean="0"/>
              <a:t>notebook</a:t>
            </a:r>
            <a:r>
              <a:rPr lang="en-US" dirty="0" smtClean="0"/>
              <a:t>. Cite where you found your answers if you looked ‘</a:t>
            </a:r>
            <a:r>
              <a:rPr lang="en-US" dirty="0" err="1" smtClean="0"/>
              <a:t>em</a:t>
            </a:r>
            <a:r>
              <a:rPr lang="en-US" dirty="0" smtClean="0"/>
              <a:t> up (but I would recommend your textbook here…).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any term that is </a:t>
            </a:r>
            <a:r>
              <a:rPr lang="en-US" i="1" u="sng" dirty="0" smtClean="0">
                <a:solidFill>
                  <a:srgbClr val="0070C0"/>
                </a:solidFill>
              </a:rPr>
              <a:t>underlined and italicized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in your </a:t>
            </a:r>
            <a:r>
              <a:rPr lang="en-US" i="1" dirty="0" smtClean="0"/>
              <a:t>notebook</a:t>
            </a:r>
            <a:r>
              <a:rPr lang="en-US" dirty="0" smtClean="0"/>
              <a:t>. You may use your textbook, a dictionary or the internet. CITE YOUR SOURCE, even if it’s yourself!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Bookwork! (in your </a:t>
            </a:r>
            <a:r>
              <a:rPr lang="en-US" i="1" dirty="0" smtClean="0"/>
              <a:t>notebook</a:t>
            </a:r>
            <a:r>
              <a:rPr lang="en-US" dirty="0" smtClean="0"/>
              <a:t>)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7001873" y="3379897"/>
            <a:ext cx="2286000" cy="1476577"/>
          </a:xfrm>
          <a:prstGeom prst="wedgeEllipse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Weird… it all goes in my notebook…!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Lesson Steps: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Introduce the big picture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LIBRARY</a:t>
            </a:r>
          </a:p>
          <a:p>
            <a:pPr marL="1117854" lvl="2" indent="-514350"/>
            <a:r>
              <a:rPr lang="en-US" dirty="0" smtClean="0"/>
              <a:t>E&amp;M Notes </a:t>
            </a:r>
          </a:p>
          <a:p>
            <a:pPr marL="1117854" lvl="2" indent="-514350"/>
            <a:r>
              <a:rPr lang="en-US" dirty="0"/>
              <a:t>Assignment 1 (Vocab, Bookwork and Questions)</a:t>
            </a:r>
          </a:p>
          <a:p>
            <a:pPr marL="1117854" lvl="2" indent="-514350"/>
            <a:r>
              <a:rPr lang="en-US" dirty="0" smtClean="0"/>
              <a:t>Explorer learning registration</a:t>
            </a:r>
          </a:p>
          <a:p>
            <a:pPr marL="1117854" lvl="2" indent="-514350"/>
            <a:r>
              <a:rPr lang="en-US" dirty="0" smtClean="0"/>
              <a:t>Gizmo! </a:t>
            </a:r>
          </a:p>
          <a:p>
            <a:pPr marL="886968" lvl="3" indent="0">
              <a:buNone/>
            </a:pPr>
            <a:r>
              <a:rPr lang="en-US" dirty="0" smtClean="0"/>
              <a:t>All of this will be due on </a:t>
            </a:r>
            <a:r>
              <a:rPr lang="en-US" b="1" dirty="0" smtClean="0"/>
              <a:t>4/17</a:t>
            </a:r>
            <a:r>
              <a:rPr lang="en-US" dirty="0" smtClean="0"/>
              <a:t>,  so pace yourself accordingly!</a:t>
            </a:r>
          </a:p>
          <a:p>
            <a:endParaRPr lang="en-US" dirty="0"/>
          </a:p>
          <a:p>
            <a:r>
              <a:rPr lang="en-US" dirty="0" smtClean="0"/>
              <a:t>Do Now: Get a copy of “Pith Ball Lab” and attach it to your notebook. </a:t>
            </a:r>
          </a:p>
          <a:p>
            <a:endParaRPr lang="en-US" dirty="0"/>
          </a:p>
          <a:p>
            <a:r>
              <a:rPr lang="en-US" dirty="0" smtClean="0"/>
              <a:t>Homework: None – yet…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Wednesday, April 11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Odd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0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Lesson Steps: Keep on with everything that is due in class on </a:t>
            </a:r>
            <a:r>
              <a:rPr lang="en-US" b="1" dirty="0" smtClean="0"/>
              <a:t>4/17</a:t>
            </a:r>
            <a:r>
              <a:rPr lang="en-US" dirty="0"/>
              <a:t> </a:t>
            </a:r>
            <a:r>
              <a:rPr lang="en-US" dirty="0" smtClean="0"/>
              <a:t>(that’s next class…): </a:t>
            </a:r>
          </a:p>
          <a:p>
            <a:pPr marL="1117854" lvl="2" indent="-514350"/>
            <a:r>
              <a:rPr lang="en-US" dirty="0"/>
              <a:t>E&amp;M Notes </a:t>
            </a:r>
          </a:p>
          <a:p>
            <a:pPr marL="1117854" lvl="2" indent="-514350"/>
            <a:r>
              <a:rPr lang="en-US" dirty="0"/>
              <a:t>Assignment 1 (</a:t>
            </a:r>
            <a:r>
              <a:rPr lang="en-US" dirty="0" smtClean="0"/>
              <a:t>Vocab, Bookwork </a:t>
            </a:r>
            <a:r>
              <a:rPr lang="en-US" dirty="0"/>
              <a:t>and Questions)</a:t>
            </a:r>
          </a:p>
          <a:p>
            <a:pPr marL="1117854" lvl="2" indent="-514350"/>
            <a:r>
              <a:rPr lang="en-US" dirty="0" smtClean="0"/>
              <a:t>Explorer </a:t>
            </a:r>
            <a:r>
              <a:rPr lang="en-US" dirty="0"/>
              <a:t>learning registration</a:t>
            </a:r>
          </a:p>
          <a:p>
            <a:pPr marL="1117854" lvl="2" indent="-514350"/>
            <a:r>
              <a:rPr lang="en-US" dirty="0"/>
              <a:t>Gizmo!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 Now: </a:t>
            </a:r>
            <a:r>
              <a:rPr lang="en-US" dirty="0"/>
              <a:t>What do you know about electrons, protons and current? 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Homework: Make sure you have enough done to hand everything in on Tuesday by the last 30 minutes of class!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Friday, April 13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Odd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6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Lesson Steps: Keep on with everything that is due in class on </a:t>
            </a:r>
            <a:r>
              <a:rPr lang="en-US" b="1" dirty="0" smtClean="0"/>
              <a:t>4/18</a:t>
            </a:r>
            <a:r>
              <a:rPr lang="en-US" dirty="0"/>
              <a:t> </a:t>
            </a:r>
            <a:r>
              <a:rPr lang="en-US" dirty="0" smtClean="0"/>
              <a:t>(that’s next class…): </a:t>
            </a:r>
          </a:p>
          <a:p>
            <a:pPr marL="1117854" lvl="2" indent="-514350"/>
            <a:r>
              <a:rPr lang="en-US" dirty="0"/>
              <a:t>E&amp;M Notes </a:t>
            </a:r>
          </a:p>
          <a:p>
            <a:pPr marL="1117854" lvl="2" indent="-514350"/>
            <a:r>
              <a:rPr lang="en-US" dirty="0"/>
              <a:t>Assignment </a:t>
            </a:r>
            <a:r>
              <a:rPr lang="en-US" dirty="0" smtClean="0"/>
              <a:t>1 (Vocab, Bookwork and Questions)</a:t>
            </a:r>
            <a:endParaRPr lang="en-US" dirty="0"/>
          </a:p>
          <a:p>
            <a:pPr marL="1117854" lvl="2" indent="-514350"/>
            <a:r>
              <a:rPr lang="en-US" dirty="0"/>
              <a:t>Explorer learning registration</a:t>
            </a:r>
          </a:p>
          <a:p>
            <a:pPr marL="1117854" lvl="2" indent="-514350"/>
            <a:r>
              <a:rPr lang="en-US" dirty="0"/>
              <a:t>Gizmo!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 Now: </a:t>
            </a:r>
            <a:r>
              <a:rPr lang="en-US" dirty="0"/>
              <a:t>What do you know about electrons, protons and current? 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Homework: </a:t>
            </a:r>
            <a:r>
              <a:rPr lang="en-US" dirty="0"/>
              <a:t>Make sure you have enough done to hand everything in on </a:t>
            </a:r>
            <a:r>
              <a:rPr lang="en-US" dirty="0" smtClean="0"/>
              <a:t>Wednesday by the last 30 minutes of class!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Monday, April 16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Even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30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Steps: LIBRARY! Everything is due by the </a:t>
            </a:r>
            <a:r>
              <a:rPr lang="en-US" b="1" dirty="0" smtClean="0"/>
              <a:t>last 30</a:t>
            </a:r>
            <a:r>
              <a:rPr lang="en-US" dirty="0" smtClean="0"/>
              <a:t> minutes of class TODAY! Then go over solutions! </a:t>
            </a:r>
          </a:p>
          <a:p>
            <a:pPr marL="1117854" lvl="2" indent="-514350"/>
            <a:r>
              <a:rPr lang="en-US" dirty="0"/>
              <a:t>E&amp;M Notes </a:t>
            </a:r>
          </a:p>
          <a:p>
            <a:pPr marL="1117854" lvl="2" indent="-514350"/>
            <a:r>
              <a:rPr lang="en-US" dirty="0"/>
              <a:t>Assignment 1 (Vocab, Bookwork and Questions)</a:t>
            </a:r>
          </a:p>
          <a:p>
            <a:pPr marL="1117854" lvl="2" indent="-514350"/>
            <a:r>
              <a:rPr lang="en-US" dirty="0" smtClean="0"/>
              <a:t>Explorer </a:t>
            </a:r>
            <a:r>
              <a:rPr lang="en-US" dirty="0"/>
              <a:t>learning registration</a:t>
            </a:r>
          </a:p>
          <a:p>
            <a:pPr marL="1117854" lvl="2" indent="-514350"/>
            <a:r>
              <a:rPr lang="en-US" dirty="0"/>
              <a:t>Gizmo!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 Now: Any big questions about the work you’re turning in? 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Homework: None, you should be done!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Tuesday, April 17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Odd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63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Steps: LIBRARY! Everything is due by the </a:t>
            </a:r>
            <a:r>
              <a:rPr lang="en-US" b="1" dirty="0" smtClean="0"/>
              <a:t>last 30</a:t>
            </a:r>
            <a:r>
              <a:rPr lang="en-US" dirty="0" smtClean="0"/>
              <a:t> minutes of class TODAY! Then go over solutions! </a:t>
            </a:r>
          </a:p>
          <a:p>
            <a:pPr marL="1117854" lvl="2" indent="-514350"/>
            <a:r>
              <a:rPr lang="en-US" dirty="0"/>
              <a:t>E&amp;M Notes </a:t>
            </a:r>
          </a:p>
          <a:p>
            <a:pPr marL="1117854" lvl="2" indent="-514350"/>
            <a:r>
              <a:rPr lang="en-US" dirty="0"/>
              <a:t>Assignment 1 (Vocab, Bookwork and Questions)</a:t>
            </a:r>
          </a:p>
          <a:p>
            <a:pPr marL="1117854" lvl="2" indent="-514350"/>
            <a:r>
              <a:rPr lang="en-US" dirty="0" smtClean="0"/>
              <a:t>Explorer </a:t>
            </a:r>
            <a:r>
              <a:rPr lang="en-US" dirty="0"/>
              <a:t>learning registration</a:t>
            </a:r>
          </a:p>
          <a:p>
            <a:pPr marL="1117854" lvl="2" indent="-514350"/>
            <a:r>
              <a:rPr lang="en-US" dirty="0"/>
              <a:t>Gizmo!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Do Now: Any big questions about the work you’re turning in? 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Homework: None, you should be done!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Wednesday, April 18</a:t>
            </a:r>
            <a:r>
              <a:rPr lang="en-US" baseline="30000" dirty="0" smtClean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Odd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9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Thursday/Friday 19</a:t>
            </a:r>
            <a:r>
              <a:rPr lang="en-US" baseline="30000" dirty="0" smtClean="0"/>
              <a:t>th</a:t>
            </a:r>
            <a:r>
              <a:rPr lang="en-US" dirty="0" smtClean="0"/>
              <a:t>/20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will start chapters 19 and 20. You can expect Assignment 2 due sometime the following week.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19:</a:t>
            </a:r>
            <a:br>
              <a:rPr lang="en-US" dirty="0" smtClean="0"/>
            </a:br>
            <a:r>
              <a:rPr lang="en-US" dirty="0" smtClean="0"/>
              <a:t>Current and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Describe and solve problems relating to electric current. Understand various speeds and types of current.</a:t>
            </a:r>
          </a:p>
          <a:p>
            <a:pPr lvl="2"/>
            <a:r>
              <a:rPr lang="en-US" i="1" dirty="0" smtClean="0">
                <a:latin typeface="Times New Roman"/>
                <a:cs typeface="Times New Roman"/>
              </a:rPr>
              <a:t>I = ΔQ/</a:t>
            </a:r>
            <a:r>
              <a:rPr lang="en-US" i="1" dirty="0" err="1" smtClean="0">
                <a:latin typeface="Times New Roman"/>
                <a:cs typeface="Times New Roman"/>
              </a:rPr>
              <a:t>Δt</a:t>
            </a:r>
            <a:endParaRPr lang="en-US" i="1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/>
              <a:t>Understand and be able to calculate resistance.</a:t>
            </a:r>
          </a:p>
          <a:p>
            <a:pPr lvl="2"/>
            <a:r>
              <a:rPr lang="en-US" i="1" dirty="0" smtClean="0">
                <a:latin typeface="Times New Roman"/>
                <a:cs typeface="Times New Roman"/>
              </a:rPr>
              <a:t>ΔV = IR</a:t>
            </a:r>
          </a:p>
          <a:p>
            <a:pPr lvl="1"/>
            <a:r>
              <a:rPr lang="en-US" dirty="0" smtClean="0"/>
              <a:t>Relate and calculate electric power to known terms.</a:t>
            </a:r>
          </a:p>
          <a:p>
            <a:pPr lvl="2"/>
            <a:r>
              <a:rPr lang="en-US" i="1" dirty="0" smtClean="0">
                <a:latin typeface="Times New Roman"/>
                <a:cs typeface="Times New Roman"/>
              </a:rPr>
              <a:t>P = IΔV = I</a:t>
            </a:r>
            <a:r>
              <a:rPr lang="en-US" i="1" baseline="30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R = ΔV</a:t>
            </a:r>
            <a:r>
              <a:rPr lang="en-US" i="1" baseline="30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/R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20:</a:t>
            </a:r>
            <a:br>
              <a:rPr lang="en-US" dirty="0" smtClean="0"/>
            </a:br>
            <a:r>
              <a:rPr lang="en-US" dirty="0" smtClean="0"/>
              <a:t>Circuits and circuit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Interpret and construct circuit diagrams</a:t>
            </a:r>
          </a:p>
          <a:p>
            <a:pPr lvl="1"/>
            <a:r>
              <a:rPr lang="en-US" dirty="0" smtClean="0"/>
              <a:t>Differentiate and calculate equivalent resistance of resistors</a:t>
            </a:r>
          </a:p>
          <a:p>
            <a:pPr lvl="2"/>
            <a:r>
              <a:rPr lang="en-US" dirty="0" smtClean="0"/>
              <a:t>In series: </a:t>
            </a:r>
            <a:r>
              <a:rPr lang="en-US" i="1" dirty="0" err="1" smtClean="0">
                <a:latin typeface="Times New Roman"/>
                <a:cs typeface="Times New Roman"/>
              </a:rPr>
              <a:t>R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eq</a:t>
            </a:r>
            <a:r>
              <a:rPr lang="en-US" i="1" dirty="0" smtClean="0">
                <a:latin typeface="Times New Roman"/>
                <a:cs typeface="Times New Roman"/>
              </a:rPr>
              <a:t> = R</a:t>
            </a:r>
            <a:r>
              <a:rPr lang="en-US" i="1" baseline="-25000" dirty="0" smtClean="0">
                <a:latin typeface="Times New Roman"/>
                <a:cs typeface="Times New Roman"/>
              </a:rPr>
              <a:t>1</a:t>
            </a:r>
            <a:r>
              <a:rPr lang="en-US" i="1" dirty="0" smtClean="0">
                <a:latin typeface="Times New Roman"/>
                <a:cs typeface="Times New Roman"/>
              </a:rPr>
              <a:t> + R</a:t>
            </a:r>
            <a:r>
              <a:rPr lang="en-US" i="1" baseline="-25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 + R</a:t>
            </a:r>
            <a:r>
              <a:rPr lang="en-US" i="1" baseline="-25000" dirty="0" smtClean="0">
                <a:latin typeface="Times New Roman"/>
                <a:cs typeface="Times New Roman"/>
              </a:rPr>
              <a:t>3 </a:t>
            </a:r>
            <a:r>
              <a:rPr lang="en-US" i="1" dirty="0" smtClean="0">
                <a:latin typeface="Times New Roman"/>
                <a:cs typeface="Times New Roman"/>
              </a:rPr>
              <a:t>+ …</a:t>
            </a:r>
          </a:p>
          <a:p>
            <a:pPr lvl="2"/>
            <a:r>
              <a:rPr lang="en-US" dirty="0" smtClean="0"/>
              <a:t>In parallel: </a:t>
            </a:r>
            <a:r>
              <a:rPr lang="en-US" i="1" dirty="0" smtClean="0">
                <a:latin typeface="Times New Roman"/>
                <a:cs typeface="Times New Roman"/>
              </a:rPr>
              <a:t>1/R</a:t>
            </a:r>
            <a:r>
              <a:rPr lang="en-US" i="1" baseline="-25000" dirty="0" smtClean="0">
                <a:latin typeface="Times New Roman"/>
                <a:cs typeface="Times New Roman"/>
              </a:rPr>
              <a:t>eq</a:t>
            </a:r>
            <a:r>
              <a:rPr lang="en-US" i="1" dirty="0" smtClean="0">
                <a:latin typeface="Times New Roman"/>
                <a:cs typeface="Times New Roman"/>
              </a:rPr>
              <a:t> = 1/R</a:t>
            </a:r>
            <a:r>
              <a:rPr lang="en-US" i="1" baseline="-25000" dirty="0" smtClean="0">
                <a:latin typeface="Times New Roman"/>
                <a:cs typeface="Times New Roman"/>
              </a:rPr>
              <a:t>1</a:t>
            </a:r>
            <a:r>
              <a:rPr lang="en-US" i="1" dirty="0" smtClean="0">
                <a:latin typeface="Times New Roman"/>
                <a:cs typeface="Times New Roman"/>
              </a:rPr>
              <a:t> + 1/R</a:t>
            </a:r>
            <a:r>
              <a:rPr lang="en-US" i="1" baseline="-25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 + 1/R</a:t>
            </a:r>
            <a:r>
              <a:rPr lang="en-US" i="1" baseline="-25000" dirty="0" smtClean="0">
                <a:latin typeface="Times New Roman"/>
                <a:cs typeface="Times New Roman"/>
              </a:rPr>
              <a:t>3 </a:t>
            </a:r>
            <a:r>
              <a:rPr lang="en-US" i="1" dirty="0" smtClean="0">
                <a:latin typeface="Times New Roman"/>
                <a:cs typeface="Times New Roman"/>
              </a:rPr>
              <a:t>+ …</a:t>
            </a:r>
          </a:p>
          <a:p>
            <a:pPr lvl="1"/>
            <a:r>
              <a:rPr lang="en-US" dirty="0" smtClean="0"/>
              <a:t>Differentiate and calculate equivalent current</a:t>
            </a:r>
          </a:p>
          <a:p>
            <a:pPr lvl="2"/>
            <a:r>
              <a:rPr lang="en-US" dirty="0" smtClean="0"/>
              <a:t>In series: </a:t>
            </a:r>
            <a:r>
              <a:rPr lang="en-US" i="1" dirty="0" smtClean="0">
                <a:latin typeface="Times New Roman"/>
                <a:cs typeface="Times New Roman"/>
              </a:rPr>
              <a:t>1/I</a:t>
            </a:r>
            <a:r>
              <a:rPr lang="en-US" i="1" baseline="-25000" dirty="0" smtClean="0">
                <a:latin typeface="Times New Roman"/>
                <a:cs typeface="Times New Roman"/>
              </a:rPr>
              <a:t>eq</a:t>
            </a:r>
            <a:r>
              <a:rPr lang="en-US" i="1" dirty="0" smtClean="0">
                <a:latin typeface="Times New Roman"/>
                <a:cs typeface="Times New Roman"/>
              </a:rPr>
              <a:t> = 1/I</a:t>
            </a:r>
            <a:r>
              <a:rPr lang="en-US" i="1" baseline="-25000" dirty="0" smtClean="0">
                <a:latin typeface="Times New Roman"/>
                <a:cs typeface="Times New Roman"/>
              </a:rPr>
              <a:t>1</a:t>
            </a:r>
            <a:r>
              <a:rPr lang="en-US" i="1" dirty="0" smtClean="0">
                <a:latin typeface="Times New Roman"/>
                <a:cs typeface="Times New Roman"/>
              </a:rPr>
              <a:t> + 1/I</a:t>
            </a:r>
            <a:r>
              <a:rPr lang="en-US" i="1" baseline="-25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 + 1/I</a:t>
            </a:r>
            <a:r>
              <a:rPr lang="en-US" i="1" baseline="-25000" dirty="0" smtClean="0">
                <a:latin typeface="Times New Roman"/>
                <a:cs typeface="Times New Roman"/>
              </a:rPr>
              <a:t>3 </a:t>
            </a:r>
            <a:r>
              <a:rPr lang="en-US" i="1" dirty="0" smtClean="0">
                <a:latin typeface="Times New Roman"/>
                <a:cs typeface="Times New Roman"/>
              </a:rPr>
              <a:t>+ …</a:t>
            </a:r>
          </a:p>
          <a:p>
            <a:pPr lvl="2"/>
            <a:r>
              <a:rPr lang="en-US" dirty="0" smtClean="0"/>
              <a:t>In parallel: </a:t>
            </a:r>
            <a:r>
              <a:rPr lang="en-US" i="1" dirty="0" err="1" smtClean="0">
                <a:latin typeface="Times New Roman"/>
                <a:cs typeface="Times New Roman"/>
              </a:rPr>
              <a:t>I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eq</a:t>
            </a:r>
            <a:r>
              <a:rPr lang="en-US" i="1" dirty="0" smtClean="0">
                <a:latin typeface="Times New Roman"/>
                <a:cs typeface="Times New Roman"/>
              </a:rPr>
              <a:t> = I</a:t>
            </a:r>
            <a:r>
              <a:rPr lang="en-US" i="1" baseline="-25000" dirty="0" smtClean="0">
                <a:latin typeface="Times New Roman"/>
                <a:cs typeface="Times New Roman"/>
              </a:rPr>
              <a:t>1</a:t>
            </a:r>
            <a:r>
              <a:rPr lang="en-US" i="1" dirty="0" smtClean="0">
                <a:latin typeface="Times New Roman"/>
                <a:cs typeface="Times New Roman"/>
              </a:rPr>
              <a:t> + I</a:t>
            </a:r>
            <a:r>
              <a:rPr lang="en-US" i="1" baseline="-25000" dirty="0" smtClean="0">
                <a:latin typeface="Times New Roman"/>
                <a:cs typeface="Times New Roman"/>
              </a:rPr>
              <a:t>2</a:t>
            </a:r>
            <a:r>
              <a:rPr lang="en-US" i="1" dirty="0" smtClean="0">
                <a:latin typeface="Times New Roman"/>
                <a:cs typeface="Times New Roman"/>
              </a:rPr>
              <a:t> + I</a:t>
            </a:r>
            <a:r>
              <a:rPr lang="en-US" i="1" baseline="-25000" dirty="0" smtClean="0">
                <a:latin typeface="Times New Roman"/>
                <a:cs typeface="Times New Roman"/>
              </a:rPr>
              <a:t>3 </a:t>
            </a:r>
            <a:r>
              <a:rPr lang="en-US" i="1" dirty="0" smtClean="0">
                <a:latin typeface="Times New Roman"/>
                <a:cs typeface="Times New Roman"/>
              </a:rPr>
              <a:t>+ …</a:t>
            </a:r>
          </a:p>
          <a:p>
            <a:pPr lvl="1"/>
            <a:r>
              <a:rPr lang="en-US" dirty="0" smtClean="0"/>
              <a:t>Understand and apply the concept that magnets can induce a current (</a:t>
            </a:r>
            <a:r>
              <a:rPr lang="en-US" dirty="0" err="1" smtClean="0"/>
              <a:t>p</a:t>
            </a:r>
            <a:r>
              <a:rPr lang="en-US" dirty="0" smtClean="0"/>
              <a:t>. 776)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58979" y="-36095"/>
            <a:ext cx="6485021" cy="1813400"/>
          </a:xfrm>
        </p:spPr>
        <p:txBody>
          <a:bodyPr/>
          <a:lstStyle/>
          <a:p>
            <a:r>
              <a:rPr lang="en-US" sz="6600" dirty="0" smtClean="0"/>
              <a:t>Expect a quiz!</a:t>
            </a:r>
            <a:br>
              <a:rPr lang="en-US" sz="6600" dirty="0" smtClean="0"/>
            </a:br>
            <a:r>
              <a:rPr lang="en-US" dirty="0" smtClean="0"/>
              <a:t>A quick word…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8979" y="2577338"/>
            <a:ext cx="6485021" cy="4280662"/>
          </a:xfrm>
        </p:spPr>
        <p:txBody>
          <a:bodyPr>
            <a:normAutofit fontScale="92500" lnSpcReduction="20000"/>
          </a:bodyPr>
          <a:lstStyle/>
          <a:p>
            <a:pPr indent="457200" algn="l"/>
            <a:r>
              <a:rPr lang="en-US" dirty="0" smtClean="0"/>
              <a:t>Since you are now responsible for vocab terms and questions to go along with the notes, you can expect a notebook quiz at the end of each assignment.</a:t>
            </a:r>
          </a:p>
          <a:p>
            <a:pPr indent="457200" algn="l"/>
            <a:endParaRPr lang="en-US" dirty="0" smtClean="0"/>
          </a:p>
          <a:p>
            <a:pPr indent="457200" algn="l"/>
            <a:r>
              <a:rPr lang="en-US" dirty="0" smtClean="0"/>
              <a:t>I WILL go over correct definitions/answers with you in class before the quiz. </a:t>
            </a:r>
          </a:p>
          <a:p>
            <a:pPr indent="457200" algn="l"/>
            <a:endParaRPr lang="en-US" dirty="0" smtClean="0"/>
          </a:p>
          <a:p>
            <a:pPr indent="457200" algn="l"/>
            <a:r>
              <a:rPr lang="en-US" dirty="0" smtClean="0"/>
              <a:t>However, it is YOUR job, not mine, to make sure that you have the correct definition. Your classwork grades will be dependent on completeness, citations and effort. NOT CORRECTNESS. </a:t>
            </a:r>
          </a:p>
          <a:p>
            <a:pPr indent="457200" algn="l"/>
            <a:endParaRPr lang="en-US" dirty="0"/>
          </a:p>
          <a:p>
            <a:pPr indent="457200" algn="l"/>
            <a:r>
              <a:rPr lang="en-US" dirty="0" smtClean="0"/>
              <a:t>You can expect a notebook quiz before we begin chapters 19 and 20. That means </a:t>
            </a:r>
            <a:r>
              <a:rPr lang="en-US" sz="2400" b="1" u="sng" dirty="0" smtClean="0">
                <a:solidFill>
                  <a:schemeClr val="bg1"/>
                </a:solidFill>
              </a:rPr>
              <a:t>April 19</a:t>
            </a:r>
            <a:r>
              <a:rPr lang="en-US" sz="2400" b="1" u="sng" baseline="30000" dirty="0" smtClean="0">
                <a:solidFill>
                  <a:schemeClr val="bg1"/>
                </a:solidFill>
              </a:rPr>
              <a:t>th</a:t>
            </a:r>
            <a:r>
              <a:rPr lang="en-US" sz="2400" b="1" u="sng" dirty="0" smtClean="0">
                <a:solidFill>
                  <a:schemeClr val="bg1"/>
                </a:solidFill>
              </a:rPr>
              <a:t> and 20</a:t>
            </a:r>
            <a:r>
              <a:rPr lang="en-US" sz="2400" b="1" u="sng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6200000">
            <a:off x="-2207444" y="2459505"/>
            <a:ext cx="685800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WARNING!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May cause crying…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93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Lesson Steps: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Introduce the big picture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LIBRARY</a:t>
            </a:r>
          </a:p>
          <a:p>
            <a:pPr marL="1117854" lvl="2" indent="-514350"/>
            <a:r>
              <a:rPr lang="en-US" dirty="0" smtClean="0"/>
              <a:t>E&amp;M Notes </a:t>
            </a:r>
          </a:p>
          <a:p>
            <a:pPr marL="1117854" lvl="2" indent="-514350"/>
            <a:r>
              <a:rPr lang="en-US" dirty="0"/>
              <a:t>Assignment 1 (Vocab, Bookwork and Questions)</a:t>
            </a:r>
          </a:p>
          <a:p>
            <a:pPr marL="1117854" lvl="2" indent="-514350"/>
            <a:r>
              <a:rPr lang="en-US" dirty="0" smtClean="0"/>
              <a:t>Explorer learning registration</a:t>
            </a:r>
          </a:p>
          <a:p>
            <a:pPr marL="1117854" lvl="2" indent="-514350"/>
            <a:r>
              <a:rPr lang="en-US" dirty="0" smtClean="0"/>
              <a:t>Gizmo! </a:t>
            </a:r>
          </a:p>
          <a:p>
            <a:pPr marL="603504" lvl="2" indent="0">
              <a:buNone/>
            </a:pPr>
            <a:r>
              <a:rPr lang="en-US" dirty="0"/>
              <a:t>All of this will be due on </a:t>
            </a:r>
            <a:r>
              <a:rPr lang="en-US" b="1" dirty="0" smtClean="0"/>
              <a:t>4/18</a:t>
            </a:r>
            <a:r>
              <a:rPr lang="en-US" dirty="0" smtClean="0"/>
              <a:t>,  </a:t>
            </a:r>
            <a:r>
              <a:rPr lang="en-US" dirty="0"/>
              <a:t>so pace yourself accordingly</a:t>
            </a:r>
            <a:r>
              <a:rPr lang="en-US" dirty="0" smtClean="0"/>
              <a:t>!</a:t>
            </a:r>
          </a:p>
          <a:p>
            <a:endParaRPr lang="en-US" dirty="0"/>
          </a:p>
          <a:p>
            <a:r>
              <a:rPr lang="en-US" dirty="0" smtClean="0"/>
              <a:t>Do Now: Get a copy of “Pith Ball Lab” and attach it to your notebook.  </a:t>
            </a:r>
          </a:p>
          <a:p>
            <a:endParaRPr lang="en-US" dirty="0"/>
          </a:p>
          <a:p>
            <a:r>
              <a:rPr lang="en-US" dirty="0" smtClean="0"/>
              <a:t>Homework: None – yet…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Thursday, April 12</a:t>
            </a:r>
            <a:r>
              <a:rPr lang="en-US" baseline="30000" dirty="0"/>
              <a:t>th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Even Day</a:t>
            </a:r>
          </a:p>
        </p:txBody>
      </p:sp>
    </p:spTree>
    <p:extLst>
      <p:ext uri="{BB962C8B-B14F-4D97-AF65-F5344CB8AC3E}">
        <p14:creationId xmlns:p14="http://schemas.microsoft.com/office/powerpoint/2010/main" val="415904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58979" y="-36095"/>
            <a:ext cx="6485021" cy="1813400"/>
          </a:xfrm>
        </p:spPr>
        <p:txBody>
          <a:bodyPr/>
          <a:lstStyle/>
          <a:p>
            <a:r>
              <a:rPr lang="en-US" sz="6600" dirty="0" smtClean="0"/>
              <a:t>Expect a quiz!</a:t>
            </a:r>
            <a:br>
              <a:rPr lang="en-US" sz="6600" dirty="0" smtClean="0"/>
            </a:br>
            <a:r>
              <a:rPr lang="en-US" dirty="0" smtClean="0"/>
              <a:t>A quick word…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8979" y="2577338"/>
            <a:ext cx="6485021" cy="4280662"/>
          </a:xfrm>
        </p:spPr>
        <p:txBody>
          <a:bodyPr>
            <a:normAutofit fontScale="92500" lnSpcReduction="20000"/>
          </a:bodyPr>
          <a:lstStyle/>
          <a:p>
            <a:pPr indent="457200" algn="l"/>
            <a:r>
              <a:rPr lang="en-US" dirty="0" smtClean="0"/>
              <a:t>Since you are now responsible for vocab terms and questions to go along with the notes, you can expect a notebook quiz at the end of each assignment.</a:t>
            </a:r>
          </a:p>
          <a:p>
            <a:pPr indent="457200" algn="l"/>
            <a:endParaRPr lang="en-US" dirty="0" smtClean="0"/>
          </a:p>
          <a:p>
            <a:pPr indent="457200" algn="l"/>
            <a:r>
              <a:rPr lang="en-US" dirty="0" smtClean="0"/>
              <a:t>I WILL go over correct definitions/answers with you in class before the quiz. </a:t>
            </a:r>
          </a:p>
          <a:p>
            <a:pPr indent="457200" algn="l"/>
            <a:endParaRPr lang="en-US" dirty="0" smtClean="0"/>
          </a:p>
          <a:p>
            <a:pPr indent="457200" algn="l"/>
            <a:r>
              <a:rPr lang="en-US" dirty="0" smtClean="0"/>
              <a:t>However, it is YOUR job, not mine, to make sure that you have the correct definition. Your classwork grades will be dependent on completeness, citations and effort. NOT CORRECTNESS. </a:t>
            </a:r>
          </a:p>
          <a:p>
            <a:pPr indent="457200" algn="l"/>
            <a:endParaRPr lang="en-US" dirty="0"/>
          </a:p>
          <a:p>
            <a:pPr indent="457200" algn="l"/>
            <a:r>
              <a:rPr lang="en-US" dirty="0" smtClean="0"/>
              <a:t>You can expect a notebook quiz before we begin chapters 19 and 20. That means </a:t>
            </a:r>
            <a:r>
              <a:rPr lang="en-US" sz="2400" b="1" u="sng" dirty="0" smtClean="0">
                <a:solidFill>
                  <a:schemeClr val="bg1"/>
                </a:solidFill>
              </a:rPr>
              <a:t>April 19</a:t>
            </a:r>
            <a:r>
              <a:rPr lang="en-US" sz="2400" b="1" u="sng" baseline="30000" dirty="0" smtClean="0">
                <a:solidFill>
                  <a:schemeClr val="bg1"/>
                </a:solidFill>
              </a:rPr>
              <a:t>th</a:t>
            </a:r>
            <a:r>
              <a:rPr lang="en-US" sz="2400" b="1" u="sng" dirty="0" smtClean="0">
                <a:solidFill>
                  <a:schemeClr val="bg1"/>
                </a:solidFill>
              </a:rPr>
              <a:t> and 20</a:t>
            </a:r>
            <a:r>
              <a:rPr lang="en-US" sz="2400" b="1" u="sng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6200000">
            <a:off x="-2207444" y="2459505"/>
            <a:ext cx="685800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WARNING!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May cause crying…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92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672" y="5146209"/>
            <a:ext cx="2282387" cy="1711790"/>
          </a:xfrm>
          <a:prstGeom prst="rect">
            <a:avLst/>
          </a:prstGeom>
          <a:effectLst/>
          <a:scene3d>
            <a:camera prst="orthographicFront">
              <a:rot lat="0" lon="21299999" rev="0"/>
            </a:camera>
            <a:lightRig rig="threePt" dir="t"/>
          </a:scene3d>
        </p:spPr>
      </p:pic>
      <p:sp>
        <p:nvSpPr>
          <p:cNvPr id="4" name="Rectangle 3"/>
          <p:cNvSpPr/>
          <p:nvPr/>
        </p:nvSpPr>
        <p:spPr>
          <a:xfrm rot="20923679">
            <a:off x="66792" y="1312735"/>
            <a:ext cx="7733180" cy="144655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All of this must be done in your own words!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44873" cy="908769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Assignment Set #1: Chapters 17 &amp; 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22" b="0" dirty="0" smtClean="0"/>
              <a:t>Due by E.O.C. Tuesday, April 17</a:t>
            </a:r>
            <a:r>
              <a:rPr lang="en-US" sz="2222" b="0" baseline="30000" dirty="0" smtClean="0"/>
              <a:t>th</a:t>
            </a:r>
            <a:r>
              <a:rPr lang="en-US" sz="2222" b="0" dirty="0" smtClean="0"/>
              <a:t>/Wednesday, April 18</a:t>
            </a:r>
            <a:r>
              <a:rPr lang="en-US" sz="2222" b="0" baseline="30000" dirty="0" smtClean="0"/>
              <a:t>th</a:t>
            </a:r>
            <a:r>
              <a:rPr lang="en-US" sz="2222" b="0" dirty="0" smtClean="0"/>
              <a:t> </a:t>
            </a:r>
            <a:endParaRPr lang="en-US" sz="2222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43803"/>
            <a:ext cx="7267820" cy="3514196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chemeClr val="accent2"/>
              </a:buClr>
              <a:buFont typeface="+mj-lt"/>
              <a:buAutoNum type="arabicPeriod"/>
            </a:pPr>
            <a:r>
              <a:rPr lang="en-US" dirty="0" smtClean="0"/>
              <a:t>Answer all “</a:t>
            </a:r>
            <a:r>
              <a:rPr lang="en-US" u="sng" dirty="0" smtClean="0">
                <a:solidFill>
                  <a:srgbClr val="FF0000"/>
                </a:solidFill>
              </a:rPr>
              <a:t>Questions</a:t>
            </a:r>
            <a:r>
              <a:rPr lang="en-US" dirty="0" smtClean="0"/>
              <a:t>” in your </a:t>
            </a:r>
            <a:r>
              <a:rPr lang="en-US" i="1" dirty="0" smtClean="0"/>
              <a:t>notebook</a:t>
            </a:r>
            <a:r>
              <a:rPr lang="en-US" dirty="0" smtClean="0"/>
              <a:t>. Cite where you found your answers if you looked ‘</a:t>
            </a:r>
            <a:r>
              <a:rPr lang="en-US" dirty="0" err="1" smtClean="0"/>
              <a:t>em</a:t>
            </a:r>
            <a:r>
              <a:rPr lang="en-US" dirty="0" smtClean="0"/>
              <a:t> up (but I would recommend your textbook here…).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any term that is </a:t>
            </a:r>
            <a:r>
              <a:rPr lang="en-US" i="1" u="sng" dirty="0" smtClean="0">
                <a:solidFill>
                  <a:srgbClr val="0070C0"/>
                </a:solidFill>
              </a:rPr>
              <a:t>underlined and italicized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in your </a:t>
            </a:r>
            <a:r>
              <a:rPr lang="en-US" i="1" dirty="0" smtClean="0"/>
              <a:t>notebook</a:t>
            </a:r>
            <a:r>
              <a:rPr lang="en-US" dirty="0" smtClean="0"/>
              <a:t>. You may use your textbook, a dictionary or the internet. CITE YOUR SOURCE, even if it’s yourself!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Bookwork! (in your </a:t>
            </a:r>
            <a:r>
              <a:rPr lang="en-US" i="1" dirty="0" smtClean="0"/>
              <a:t>notebook</a:t>
            </a:r>
            <a:r>
              <a:rPr lang="en-US" dirty="0" smtClean="0"/>
              <a:t>)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7001873" y="3379897"/>
            <a:ext cx="2286000" cy="1476577"/>
          </a:xfrm>
          <a:prstGeom prst="wedgeEllipse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Weird… it all goes in my notebook…!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9600" y="-400050"/>
            <a:ext cx="10363200" cy="765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6: 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Chapters 17 - 20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17:</a:t>
            </a:r>
            <a:br>
              <a:rPr lang="en-US" dirty="0" smtClean="0"/>
            </a:br>
            <a:r>
              <a:rPr lang="en-US" dirty="0" smtClean="0"/>
              <a:t>Electric Forces and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 </a:t>
            </a:r>
          </a:p>
          <a:p>
            <a:pPr lvl="1"/>
            <a:r>
              <a:rPr lang="en-US" dirty="0" smtClean="0"/>
              <a:t>Understand basic properties of electric charge</a:t>
            </a:r>
          </a:p>
          <a:p>
            <a:pPr lvl="2"/>
            <a:r>
              <a:rPr lang="en-US" dirty="0" smtClean="0"/>
              <a:t>Differentiate between conductors and insulators and the 3 methods of charging</a:t>
            </a:r>
          </a:p>
          <a:p>
            <a:pPr lvl="1"/>
            <a:r>
              <a:rPr lang="en-US" dirty="0" smtClean="0"/>
              <a:t>Coulomb’s Law</a:t>
            </a:r>
          </a:p>
          <a:p>
            <a:pPr lvl="1"/>
            <a:r>
              <a:rPr lang="en-US" dirty="0" smtClean="0"/>
              <a:t>Electric Field strength </a:t>
            </a:r>
          </a:p>
          <a:p>
            <a:pPr marL="530352" lvl="2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3EB4A660C3742AC7C2A1080AD58E8" ma:contentTypeVersion="0" ma:contentTypeDescription="Create a new document." ma:contentTypeScope="" ma:versionID="6ffa97b478e889c4bef7213a8852142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1AA587-5951-4426-B291-1D8FFB019AC3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0DBBF09-46DD-47C1-9482-C9459E2FF2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A71A31-EBEA-475B-847E-D11947A072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1392</TotalTime>
  <Words>1780</Words>
  <Application>Microsoft Office PowerPoint</Application>
  <PresentationFormat>On-screen Show (4:3)</PresentationFormat>
  <Paragraphs>206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Opulent</vt:lpstr>
      <vt:lpstr>Tuesday, April 10th Even Day</vt:lpstr>
      <vt:lpstr>Wednesday, April 11th Odd Day</vt:lpstr>
      <vt:lpstr>Expect a quiz! A quick word…</vt:lpstr>
      <vt:lpstr>Thursday, April 12th Even Day</vt:lpstr>
      <vt:lpstr>Expect a quiz! A quick word…</vt:lpstr>
      <vt:lpstr>Assignment Set #1: Chapters 17 &amp; 18 Due by E.O.C. Tuesday, April 17th/Wednesday, April 18th </vt:lpstr>
      <vt:lpstr>PowerPoint Presentation</vt:lpstr>
      <vt:lpstr>Unit 6: Electricity</vt:lpstr>
      <vt:lpstr> Chapter 17: Electric Forces and Fields</vt:lpstr>
      <vt:lpstr>Basic properties of electric charge: </vt:lpstr>
      <vt:lpstr>Electric force and  Coulomb’s Law:</vt:lpstr>
      <vt:lpstr>The Electric Field</vt:lpstr>
      <vt:lpstr>One last thing… </vt:lpstr>
      <vt:lpstr>Chapter 18: Electrical energy and capacitance</vt:lpstr>
      <vt:lpstr>Electrical Potential Energy</vt:lpstr>
      <vt:lpstr>What’s the difference? (between all the potential, of course!)</vt:lpstr>
      <vt:lpstr>Capacitance </vt:lpstr>
      <vt:lpstr>Bookwork Set #1:</vt:lpstr>
      <vt:lpstr>Assignment Set #1: Chapters 17 &amp; 18 Due by E.O.C. Tuesday, April 17th/Wednesday, April 18th </vt:lpstr>
      <vt:lpstr>Friday, April 13th Odd Day</vt:lpstr>
      <vt:lpstr>Monday, April 16th Even Day</vt:lpstr>
      <vt:lpstr>Tuesday, April 17th Odd Day</vt:lpstr>
      <vt:lpstr>Wednesday, April 18th Odd Day</vt:lpstr>
      <vt:lpstr>Thursday/Friday 19th/20th </vt:lpstr>
      <vt:lpstr>Chapter 19: Current and Resistance</vt:lpstr>
      <vt:lpstr>Chapter 20: Circuits and circuit elements</vt:lpstr>
    </vt:vector>
  </TitlesOfParts>
  <Company>Old Dominion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6: Optics</dc:title>
  <dc:creator>Robin Dienhoffer</dc:creator>
  <cp:lastModifiedBy>WHS.TSS</cp:lastModifiedBy>
  <cp:revision>67</cp:revision>
  <cp:lastPrinted>2012-04-11T12:14:48Z</cp:lastPrinted>
  <dcterms:created xsi:type="dcterms:W3CDTF">2012-04-10T22:14:03Z</dcterms:created>
  <dcterms:modified xsi:type="dcterms:W3CDTF">2012-04-16T14:03:45Z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0x0101005F33EB4A660C3742AC7C2A1080AD58E8</vt:lpwstr>
  </property>
</Properties>
</file>